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4" r:id="rId5"/>
    <p:sldId id="272" r:id="rId6"/>
    <p:sldId id="265" r:id="rId7"/>
    <p:sldId id="269" r:id="rId8"/>
    <p:sldId id="266" r:id="rId9"/>
    <p:sldId id="268" r:id="rId10"/>
    <p:sldId id="270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B6F7FB7-24E1-4F75-B46E-C7BAB877C3B4}">
          <p14:sldIdLst>
            <p14:sldId id="263"/>
            <p14:sldId id="264"/>
            <p14:sldId id="272"/>
            <p14:sldId id="265"/>
            <p14:sldId id="269"/>
            <p14:sldId id="266"/>
            <p14:sldId id="268"/>
            <p14:sldId id="270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7" autoAdjust="0"/>
    <p:restoredTop sz="94603" autoAdjust="0"/>
  </p:normalViewPr>
  <p:slideViewPr>
    <p:cSldViewPr showGuides="1">
      <p:cViewPr varScale="1">
        <p:scale>
          <a:sx n="108" d="100"/>
          <a:sy n="108" d="100"/>
        </p:scale>
        <p:origin x="18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0" y="1956998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9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o.nava@unibo.it" TargetMode="External"/><Relationship Id="rId2" Type="http://schemas.openxmlformats.org/officeDocument/2006/relationships/hyperlink" Target="mailto:lara.pisani@unibo.i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Scuola di Specializzazione in Malattie dell’Apparato Respiratorio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Prof.ssa Lara Pisani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</a:t>
            </a:r>
            <a:r>
              <a:rPr lang="it-IT" b="0" i="0" dirty="0">
                <a:effectLst/>
                <a:latin typeface="+mn-lt"/>
              </a:rPr>
              <a:t>di Scienze mediche e chirurgiche - DIMEC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124744"/>
            <a:ext cx="9144694" cy="6840760"/>
          </a:xfrm>
        </p:spPr>
        <p:txBody>
          <a:bodyPr>
            <a:noAutofit/>
          </a:bodyPr>
          <a:lstStyle/>
          <a:p>
            <a:r>
              <a:rPr lang="it-IT" sz="2400" b="1" u="sng" dirty="0"/>
              <a:t>I anno</a:t>
            </a:r>
            <a:r>
              <a:rPr lang="it-IT" sz="2400" b="1" dirty="0"/>
              <a:t> 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1 CFU Anatomia patologica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1 CFU Fisiologia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1 CFU Microbiologia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1 CFU Patologia Clinica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1 CFU Patologia Generale</a:t>
            </a:r>
          </a:p>
          <a:p>
            <a:pPr marL="285750" indent="-285750">
              <a:buFont typeface="Font di sistema regolare"/>
              <a:buChar char="−"/>
            </a:pPr>
            <a:r>
              <a:rPr lang="it-IT" sz="2000" dirty="0"/>
              <a:t>7 CFU Malattie dell’Apparato Respiratorio i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  <a:r>
              <a:rPr lang="it-I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- 2 CFU Lingua inglese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- 1 CFU Informatica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- 1 CFU Chirurgia Generale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- 1 CFU Medicina del Lavoro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- 7 CFU Malattie dell’Apparato Respiratorio ii</a:t>
            </a:r>
          </a:p>
          <a:p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727D26-A1EF-B7D0-E198-C46892C25DF2}"/>
              </a:ext>
            </a:extLst>
          </p:cNvPr>
          <p:cNvSpPr txBox="1"/>
          <p:nvPr/>
        </p:nvSpPr>
        <p:spPr>
          <a:xfrm>
            <a:off x="539267" y="1916832"/>
            <a:ext cx="813690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  <a:r>
              <a:rPr lang="it-I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-1 CFU Anestesiologia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- 1 CFU Cardiologia 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- 1 CFU Chirurgia Toracica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- 1 CFU Diagnostica per Immagini 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- 1 CFU Malattie I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nfettive 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- 7 CFU Malattie dell’Apparato </a:t>
            </a:r>
            <a:r>
              <a:rPr lang="it-IT"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Respiratorio iii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  <a:r>
              <a:rPr lang="it-I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</a:p>
          <a:p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- 11 CFU Malattie dell’Apparato Respiratorio iv</a:t>
            </a:r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56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467544" y="1412776"/>
            <a:ext cx="8424862" cy="3816325"/>
          </a:xfrm>
        </p:spPr>
        <p:txBody>
          <a:bodyPr/>
          <a:lstStyle/>
          <a:p>
            <a:r>
              <a:rPr lang="it-IT" dirty="0"/>
              <a:t>Strutture di sede:</a:t>
            </a:r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IRCCS Policlinico Sant’Orsola- Malpighi «U.O. Pneumologia e Terapia Intensiva Respiratoria» Prof. S Nava - Padiglione 15 </a:t>
            </a:r>
          </a:p>
          <a:p>
            <a:r>
              <a:rPr lang="it-IT" dirty="0"/>
              <a:t>- 16 posti letto degenza ordinaria</a:t>
            </a:r>
          </a:p>
          <a:p>
            <a:r>
              <a:rPr lang="it-IT" dirty="0"/>
              <a:t>- 8 posti letti Terapia Semi-Intensiva Respiratoria</a:t>
            </a:r>
          </a:p>
          <a:p>
            <a:r>
              <a:rPr lang="it-IT" dirty="0"/>
              <a:t>- 8 Ambulatori di secondo livello (patologie </a:t>
            </a:r>
            <a:r>
              <a:rPr lang="it-IT" dirty="0" err="1"/>
              <a:t>fibrosanti</a:t>
            </a:r>
            <a:r>
              <a:rPr lang="it-IT" dirty="0"/>
              <a:t>, pazienti ventilati in cronico, pazienti neuromuscolari, malattie rare, BPCO severa, asma grave, bronchiectasie e sarcoidosi)</a:t>
            </a:r>
          </a:p>
          <a:p>
            <a:r>
              <a:rPr lang="it-IT" dirty="0"/>
              <a:t>- Ambulatori CUP divisionale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010DE-5722-A5A4-CD0D-5DEB5DC0B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1361434-D5C9-AC41-9BFF-11002AA830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D60318-B004-5648-E79A-71C23B6E16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544" y="908720"/>
            <a:ext cx="8424862" cy="496855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Strutture collegate: </a:t>
            </a:r>
          </a:p>
          <a:p>
            <a:endParaRPr lang="it-IT" dirty="0"/>
          </a:p>
          <a:p>
            <a:r>
              <a:rPr lang="it-IT" b="1" dirty="0"/>
              <a:t>IRCCS Policlinico Sant’Orsola- Malpighi «U.O. Pneumologia Interventistica» Dott. P </a:t>
            </a:r>
            <a:r>
              <a:rPr lang="it-IT" b="1" dirty="0" err="1"/>
              <a:t>Candoli</a:t>
            </a:r>
            <a:r>
              <a:rPr lang="it-IT" b="1" dirty="0"/>
              <a:t>– Padiglione 23 </a:t>
            </a:r>
          </a:p>
          <a:p>
            <a:r>
              <a:rPr lang="it-IT" dirty="0"/>
              <a:t>- Sala endoscopica</a:t>
            </a:r>
          </a:p>
          <a:p>
            <a:r>
              <a:rPr lang="it-IT" dirty="0"/>
              <a:t>- Day Hospital</a:t>
            </a:r>
          </a:p>
          <a:p>
            <a:r>
              <a:rPr lang="it-IT" dirty="0"/>
              <a:t>- Ambulatorio Pneumologia Interventistica</a:t>
            </a:r>
          </a:p>
          <a:p>
            <a:endParaRPr lang="it-IT" dirty="0"/>
          </a:p>
          <a:p>
            <a:r>
              <a:rPr lang="it-IT" b="1" dirty="0"/>
              <a:t>Policlinico Morgani – Pierantoni Forlì «U.O. Pneumologia Interventistica» Prof. V Poletti</a:t>
            </a:r>
          </a:p>
          <a:p>
            <a:r>
              <a:rPr lang="it-IT" dirty="0"/>
              <a:t>- Sala endoscopica</a:t>
            </a:r>
          </a:p>
          <a:p>
            <a:r>
              <a:rPr lang="it-IT" dirty="0"/>
              <a:t>- Day Hospital</a:t>
            </a:r>
          </a:p>
          <a:p>
            <a:r>
              <a:rPr lang="it-IT" dirty="0"/>
              <a:t>- 16 posti letto degenza ordinaria</a:t>
            </a:r>
          </a:p>
          <a:p>
            <a:r>
              <a:rPr lang="it-IT" dirty="0"/>
              <a:t>- 8 posti letto monitorizzati</a:t>
            </a:r>
          </a:p>
          <a:p>
            <a:r>
              <a:rPr lang="it-IT" dirty="0"/>
              <a:t>- Ambulatori CUP e di secondo livello (</a:t>
            </a:r>
            <a:r>
              <a:rPr lang="it-IT" dirty="0" err="1"/>
              <a:t>interstiziopatie</a:t>
            </a:r>
            <a:r>
              <a:rPr lang="it-IT" dirty="0"/>
              <a:t> e sarcoidosi)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159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432047"/>
          </a:xfrm>
        </p:spPr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49659A-6637-40D2-F3CE-B0E9ACA999A7}"/>
              </a:ext>
            </a:extLst>
          </p:cNvPr>
          <p:cNvSpPr txBox="1"/>
          <p:nvPr/>
        </p:nvSpPr>
        <p:spPr>
          <a:xfrm>
            <a:off x="395288" y="1124744"/>
            <a:ext cx="4392736" cy="5111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Seguire 155 casi patologia respiratoria nei reparti con redazione cartella clinica e dimissione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presentazioni di casi clinici</a:t>
            </a: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 incontri formali della Scuola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Seguire 100 casi patologia respiratoria in ambulatorio con esami funzionali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Seguire 100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visite di consulenza specialistica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 turni di guardia/</a:t>
            </a:r>
            <a:r>
              <a:rPr lang="it-IT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sottoguardia</a:t>
            </a:r>
            <a:endParaRPr lang="it-IT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Assistere a 45 </a:t>
            </a:r>
            <a:r>
              <a:rPr lang="it-IT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fibrobroncoscopie</a:t>
            </a: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Eseguire 30 </a:t>
            </a:r>
            <a:r>
              <a:rPr lang="it-IT" sz="1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fibrobroncoscopie</a:t>
            </a: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interpretazioni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esami funzionali della respirazione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 alla gestione di 50 casi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insufficienza respiratoria grave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 a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trial clinici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 alla gestione di 30 casi di </a:t>
            </a:r>
            <a:r>
              <a:rPr lang="it-IT" sz="1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pneumoncologia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308721-4DBE-C4E8-8949-073041127152}"/>
              </a:ext>
            </a:extLst>
          </p:cNvPr>
          <p:cNvSpPr txBox="1"/>
          <p:nvPr/>
        </p:nvSpPr>
        <p:spPr>
          <a:xfrm>
            <a:off x="4788024" y="1124744"/>
            <a:ext cx="4176464" cy="4950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 interpretazioni di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 di imaging toracico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esecuzioni ed interpretazioni di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di reversibilità e </a:t>
            </a:r>
            <a:r>
              <a:rPr lang="it-IT" sz="1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broncostimolazione</a:t>
            </a:r>
            <a:endParaRPr lang="it-IT" sz="1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EGA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 monitoraggi incruenti saturimetria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6MWT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esecuzioni ed interpretazioni di test indicatori biologici di infezione da TB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Assistere a 14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toracentesi</a:t>
            </a: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Eseguire 20 </a:t>
            </a:r>
            <a:r>
              <a:rPr lang="it-IT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ecografie toraciche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 al posizionamento di 10 drenaggi pleurici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 all’esecuzione ed interpretazione di 5 test da sforzo cardiopolmonare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D3F9165-9382-4ABB-AC86-3A46E03A19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Sbocchi occupazionali- settore pubblico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DDD2F7-44B0-4BE4-9B72-0C213DE7DF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340768"/>
            <a:ext cx="8424862" cy="3240360"/>
          </a:xfrm>
        </p:spPr>
        <p:txBody>
          <a:bodyPr/>
          <a:lstStyle/>
          <a:p>
            <a:r>
              <a:rPr lang="it-IT" b="1" dirty="0"/>
              <a:t>Equipollenze</a:t>
            </a:r>
            <a:r>
              <a:rPr lang="it-IT" dirty="0"/>
              <a:t>: Medicina e Chirurgia d’Accettazione e d’Urgenza, Medicina dello Sport.</a:t>
            </a:r>
          </a:p>
          <a:p>
            <a:endParaRPr lang="it-IT" dirty="0"/>
          </a:p>
          <a:p>
            <a:r>
              <a:rPr lang="it-IT" b="1" dirty="0"/>
              <a:t>Affinità:</a:t>
            </a:r>
            <a:r>
              <a:rPr lang="it-IT" dirty="0"/>
              <a:t> Allergologia ed Immunologia Clinica, Cardiologia, Geriatria, Malattie Infettive, Medicina Interna. </a:t>
            </a:r>
          </a:p>
          <a:p>
            <a:endParaRPr lang="it-IT" dirty="0"/>
          </a:p>
          <a:p>
            <a:r>
              <a:rPr lang="it-IT" dirty="0"/>
              <a:t>- Direttore/</a:t>
            </a:r>
            <a:r>
              <a:rPr lang="it-IT" dirty="0" err="1"/>
              <a:t>ice</a:t>
            </a:r>
            <a:r>
              <a:rPr lang="it-IT" dirty="0"/>
              <a:t> Unità Operativa Malattie Apparato Respiratorio ed equipollenti</a:t>
            </a:r>
          </a:p>
          <a:p>
            <a:r>
              <a:rPr lang="it-IT" dirty="0"/>
              <a:t>- Dirigente Medico Malattie Apparato Respiratorio ed equipollenti/affini</a:t>
            </a:r>
          </a:p>
          <a:p>
            <a:r>
              <a:rPr lang="it-IT" dirty="0"/>
              <a:t>- Specialista ambulatoriale</a:t>
            </a:r>
          </a:p>
          <a:p>
            <a:r>
              <a:rPr lang="it-IT" dirty="0"/>
              <a:t>- Ricercatore/</a:t>
            </a:r>
            <a:r>
              <a:rPr lang="it-IT" dirty="0" err="1"/>
              <a:t>ice</a:t>
            </a:r>
            <a:r>
              <a:rPr lang="it-IT" dirty="0"/>
              <a:t> Universitario/a</a:t>
            </a:r>
          </a:p>
          <a:p>
            <a:r>
              <a:rPr lang="it-IT" dirty="0"/>
              <a:t>- Dottorato di Ricerca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697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04768-B0F2-5CD5-57D8-03F788573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E707F1C-919E-9CE8-5A6B-E1B3A8533E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Sbocchi occupazionali- settore privato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568D2B-8150-1096-01C3-327FA98836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340768"/>
            <a:ext cx="8424862" cy="3240360"/>
          </a:xfrm>
        </p:spPr>
        <p:txBody>
          <a:bodyPr/>
          <a:lstStyle/>
          <a:p>
            <a:r>
              <a:rPr lang="it-IT" dirty="0"/>
              <a:t>- Libera Professione ambulatoriale</a:t>
            </a:r>
          </a:p>
          <a:p>
            <a:r>
              <a:rPr lang="it-IT" dirty="0"/>
              <a:t>- Specialista Pneumologo presso Poliambulatori medici </a:t>
            </a:r>
          </a:p>
          <a:p>
            <a:r>
              <a:rPr lang="it-IT" dirty="0"/>
              <a:t>- Dirigente Medico in cliniche private</a:t>
            </a:r>
          </a:p>
          <a:p>
            <a:r>
              <a:rPr lang="it-IT" dirty="0"/>
              <a:t>- Pneumologo Interventista in cliniche private</a:t>
            </a:r>
          </a:p>
          <a:p>
            <a:r>
              <a:rPr lang="it-IT" dirty="0"/>
              <a:t>- Clinical Monitor presso </a:t>
            </a:r>
            <a:r>
              <a:rPr lang="it-IT"/>
              <a:t>Aziende Farmaceutiche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032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115616" y="2818334"/>
            <a:ext cx="6912768" cy="754682"/>
          </a:xfrm>
        </p:spPr>
        <p:txBody>
          <a:bodyPr/>
          <a:lstStyle/>
          <a:p>
            <a:r>
              <a:rPr lang="it-IT" dirty="0"/>
              <a:t>Prof.ssa Lara Pisani</a:t>
            </a:r>
          </a:p>
          <a:p>
            <a:r>
              <a:rPr lang="it-IT" dirty="0"/>
              <a:t>Prof. Stefano Nava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Dipartimento </a:t>
            </a:r>
            <a:r>
              <a:rPr lang="it-IT" b="0" i="0" dirty="0">
                <a:solidFill>
                  <a:srgbClr val="333333"/>
                </a:solidFill>
                <a:effectLst/>
              </a:rPr>
              <a:t>di Scienze mediche e chirurgiche - DIMEC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E-mail</a:t>
            </a:r>
          </a:p>
          <a:p>
            <a:r>
              <a:rPr lang="it-IT" dirty="0">
                <a:hlinkClick r:id="rId2"/>
              </a:rPr>
              <a:t>lara.pisani@unibo.it</a:t>
            </a:r>
            <a:r>
              <a:rPr lang="it-IT"/>
              <a:t> 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>
                <a:hlinkClick r:id="rId3"/>
              </a:rPr>
              <a:t>stefano.nava@unibo.it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581</Words>
  <Application>Microsoft Office PowerPoint</Application>
  <PresentationFormat>Presentazione su schermo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Font di sistema regolare</vt:lpstr>
      <vt:lpstr>Times New Roman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95</cp:revision>
  <dcterms:created xsi:type="dcterms:W3CDTF">2017-11-13T10:11:35Z</dcterms:created>
  <dcterms:modified xsi:type="dcterms:W3CDTF">2025-05-08T10:30:42Z</dcterms:modified>
</cp:coreProperties>
</file>